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VCjGbWsGVph2nL9xg3ZDml4iH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F8854B6-44BC-4791-9403-45223BA1F5D4}">
  <a:tblStyle styleId="{EF8854B6-44BC-4791-9403-45223BA1F5D4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4"/>
          </a:solidFill>
        </a:fill>
      </a:tcStyle>
    </a:wholeTbl>
    <a:band1H>
      <a:tcTxStyle b="off" i="off"/>
      <a:tcStyle>
        <a:fill>
          <a:solidFill>
            <a:srgbClr val="CA9800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9800"/>
          </a:solidFill>
        </a:fill>
      </a:tcStyle>
    </a:band1V>
    <a:band2V>
      <a:tcTxStyle b="off" i="off"/>
    </a:band2V>
    <a:lastCol>
      <a:tcTxStyle b="on" i="off"/>
      <a:tcStyle>
        <a:tcBdr>
          <a:lef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</a:tcBdr>
        <a:fill>
          <a:solidFill>
            <a:srgbClr val="CA9800"/>
          </a:solidFill>
        </a:fill>
      </a:tcStyle>
    </a:lastCol>
    <a:firstCol>
      <a:tcTxStyle b="on" i="off"/>
      <a:tcStyle>
        <a:tcBdr>
          <a:right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</a:tcBdr>
        <a:fill>
          <a:solidFill>
            <a:srgbClr val="CA9800"/>
          </a:solidFill>
        </a:fill>
      </a:tcStyle>
    </a:firstCol>
    <a:lastRow>
      <a:tcTxStyle b="on" i="off"/>
      <a:tcStyle>
        <a:tcBdr>
          <a:top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A87E00"/>
          </a:solidFill>
        </a:fill>
      </a:tcStyle>
    </a:lastRow>
    <a:seCell>
      <a:tcTxStyle b="off" i="off"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seCell>
    <a:swCell>
      <a:tcTxStyle b="off" i="off"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swCell>
    <a:firstRow>
      <a:tcTxStyle b="on" i="off"/>
      <a:tcStyle>
        <a:tcBdr>
          <a:bottom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</a:tcBdr>
      </a:tcStyle>
    </a:neCell>
    <a:nwCell>
      <a:tcTxStyle b="off" i="off"/>
      <a:tcStyle>
        <a:tcBdr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41c1e7360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f41c1e7360_0_9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41c1e736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f41c1e7360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1c1e736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f41c1e7360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41c1e736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f41c1e7360_0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41c1e736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f41c1e7360_0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1c1e736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f41c1e7360_0_4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41c1e7360_0_4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f41c1e7360_0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41c1e7360_0_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f41c1e7360_0_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Recall vs precision? Recall? limitations</a:t>
            </a:r>
            <a:endParaRPr/>
          </a:p>
        </p:txBody>
      </p:sp>
      <p:sp>
        <p:nvSpPr>
          <p:cNvPr id="409" name="Google Shape;409;gf41c1e7360_0_4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41c1e7360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f41c1e7360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41c1e7360_0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cross validation (subsets)</a:t>
            </a:r>
            <a:endParaRPr/>
          </a:p>
        </p:txBody>
      </p:sp>
      <p:sp>
        <p:nvSpPr>
          <p:cNvPr id="465" name="Google Shape;465;gf41c1e7360_0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41c1e7743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f41c1e774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41c1e7360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f41c1e7360_0_6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41c1e736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f41c1e7360_0_6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41c1e7360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f41c1e7360_0_6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41c1e774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f41c1e7743_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41c1e7743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f41c1e7743_6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41c1e774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f41c1e7743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gf41c1e7360_0_30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2" name="Google Shape;82;gf41c1e7360_0_30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f41c1e7360_0_30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gf41c1e7360_0_306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f41c1e7360_0_306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gf41c1e7360_0_30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gf41c1e7360_0_31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9" name="Google Shape;89;gf41c1e7360_0_31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f41c1e7360_0_31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gf41c1e7360_0_313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f41c1e7360_0_313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gf41c1e7360_0_313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39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ers Wallpapers - Top Free Beers Backgrounds - WallpaperAccess"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457199" y="495300"/>
            <a:ext cx="638175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Beer Categorization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7820025" y="266700"/>
            <a:ext cx="457200" cy="457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8670131" y="266700"/>
            <a:ext cx="457200" cy="457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9520237" y="266700"/>
            <a:ext cx="457200" cy="457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0370343" y="266700"/>
            <a:ext cx="457200" cy="457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11220449" y="257175"/>
            <a:ext cx="457200" cy="457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457199" y="4326994"/>
            <a:ext cx="2934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Jay Kansara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Mugunthan Rengarajah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Zhifen (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Alex) Zhang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Shamay Bahar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gf41c1e7360_0_910"/>
          <p:cNvGrpSpPr/>
          <p:nvPr/>
        </p:nvGrpSpPr>
        <p:grpSpPr>
          <a:xfrm>
            <a:off x="0" y="-44"/>
            <a:ext cx="3295203" cy="281446"/>
            <a:chOff x="0" y="-47"/>
            <a:chExt cx="2567358" cy="281446"/>
          </a:xfrm>
        </p:grpSpPr>
        <p:sp>
          <p:nvSpPr>
            <p:cNvPr id="281" name="Google Shape;281;gf41c1e7360_0_910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gf41c1e7360_0_910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f41c1e7360_0_910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f41c1e7360_0_910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gf41c1e7360_0_910"/>
          <p:cNvGrpSpPr/>
          <p:nvPr/>
        </p:nvGrpSpPr>
        <p:grpSpPr>
          <a:xfrm rot="10800000">
            <a:off x="8896797" y="6584936"/>
            <a:ext cx="3295203" cy="281446"/>
            <a:chOff x="0" y="-47"/>
            <a:chExt cx="2567358" cy="281446"/>
          </a:xfrm>
        </p:grpSpPr>
        <p:sp>
          <p:nvSpPr>
            <p:cNvPr id="286" name="Google Shape;286;gf41c1e7360_0_910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gf41c1e7360_0_910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f41c1e7360_0_910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f41c1e7360_0_910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gf41c1e7360_0_910"/>
          <p:cNvSpPr txBox="1"/>
          <p:nvPr/>
        </p:nvSpPr>
        <p:spPr>
          <a:xfrm>
            <a:off x="613825" y="3484650"/>
            <a:ext cx="46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f41c1e7360_0_910"/>
          <p:cNvSpPr txBox="1"/>
          <p:nvPr/>
        </p:nvSpPr>
        <p:spPr>
          <a:xfrm>
            <a:off x="613825" y="1726675"/>
            <a:ext cx="46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ETL and Exploratory Analysis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f41c1e7360_0_910"/>
          <p:cNvSpPr txBox="1"/>
          <p:nvPr/>
        </p:nvSpPr>
        <p:spPr>
          <a:xfrm>
            <a:off x="613825" y="5434900"/>
            <a:ext cx="46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f41c1e7360_0_9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9113" y="1310500"/>
            <a:ext cx="1593774" cy="15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f41c1e7360_0_9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3450" y="1493899"/>
            <a:ext cx="2337126" cy="12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f41c1e7360_0_9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3450" y="3198174"/>
            <a:ext cx="2337126" cy="12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f41c1e7360_0_9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50575" y="3275113"/>
            <a:ext cx="2836876" cy="10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f41c1e7360_0_9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9113" y="3014750"/>
            <a:ext cx="1593774" cy="15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f41c1e7360_0_9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19125" y="4991150"/>
            <a:ext cx="1544853" cy="15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f41c1e7360_0_910"/>
          <p:cNvSpPr txBox="1"/>
          <p:nvPr/>
        </p:nvSpPr>
        <p:spPr>
          <a:xfrm>
            <a:off x="536331" y="396025"/>
            <a:ext cx="8561016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Technology, Languages, and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gf41c1e7360_0_320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305" name="Google Shape;305;gf41c1e7360_0_320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f41c1e7360_0_320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f41c1e7360_0_320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gf41c1e7360_0_320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gf41c1e7360_0_320"/>
          <p:cNvGrpSpPr/>
          <p:nvPr/>
        </p:nvGrpSpPr>
        <p:grpSpPr>
          <a:xfrm rot="10800000">
            <a:off x="9624642" y="6576598"/>
            <a:ext cx="2567357" cy="281446"/>
            <a:chOff x="0" y="-47"/>
            <a:chExt cx="2567358" cy="281446"/>
          </a:xfrm>
        </p:grpSpPr>
        <p:sp>
          <p:nvSpPr>
            <p:cNvPr id="310" name="Google Shape;310;gf41c1e7360_0_320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f41c1e7360_0_320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gf41c1e7360_0_320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f41c1e7360_0_320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gf41c1e7360_0_320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f41c1e7360_0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00" y="1225875"/>
            <a:ext cx="9967200" cy="513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gf41c1e7360_0_334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321" name="Google Shape;321;gf41c1e7360_0_334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gf41c1e7360_0_334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f41c1e7360_0_334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gf41c1e7360_0_334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gf41c1e7360_0_334"/>
          <p:cNvGrpSpPr/>
          <p:nvPr/>
        </p:nvGrpSpPr>
        <p:grpSpPr>
          <a:xfrm rot="10800000">
            <a:off x="9624642" y="6576598"/>
            <a:ext cx="2567357" cy="281446"/>
            <a:chOff x="0" y="-47"/>
            <a:chExt cx="2567358" cy="281446"/>
          </a:xfrm>
        </p:grpSpPr>
        <p:sp>
          <p:nvSpPr>
            <p:cNvPr id="326" name="Google Shape;326;gf41c1e7360_0_334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gf41c1e7360_0_334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gf41c1e7360_0_334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gf41c1e7360_0_334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0" name="Google Shape;330;gf41c1e7360_0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1721" y="1215350"/>
            <a:ext cx="3686381" cy="219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f41c1e7360_0_3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3542" y="3867482"/>
            <a:ext cx="4079869" cy="239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f41c1e7360_0_3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7750" y="1215350"/>
            <a:ext cx="3785807" cy="209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f41c1e7360_0_334"/>
          <p:cNvSpPr txBox="1"/>
          <p:nvPr/>
        </p:nvSpPr>
        <p:spPr>
          <a:xfrm>
            <a:off x="1925401" y="3312638"/>
            <a:ext cx="222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</a:rPr>
              <a:t>Accuracy: 11%</a:t>
            </a:r>
            <a:endParaRPr i="0" sz="1900" u="none" cap="none" strike="noStrike">
              <a:solidFill>
                <a:srgbClr val="000000"/>
              </a:solidFill>
            </a:endParaRPr>
          </a:p>
        </p:txBody>
      </p:sp>
      <p:sp>
        <p:nvSpPr>
          <p:cNvPr id="334" name="Google Shape;334;gf41c1e7360_0_334"/>
          <p:cNvSpPr txBox="1"/>
          <p:nvPr/>
        </p:nvSpPr>
        <p:spPr>
          <a:xfrm>
            <a:off x="8475891" y="3455707"/>
            <a:ext cx="222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</a:rPr>
              <a:t>Accuracy: 60%</a:t>
            </a:r>
            <a:endParaRPr i="0" sz="1900" u="none" cap="none" strike="noStrike">
              <a:solidFill>
                <a:srgbClr val="000000"/>
              </a:solidFill>
            </a:endParaRPr>
          </a:p>
        </p:txBody>
      </p:sp>
      <p:sp>
        <p:nvSpPr>
          <p:cNvPr id="335" name="Google Shape;335;gf41c1e7360_0_334"/>
          <p:cNvSpPr txBox="1"/>
          <p:nvPr/>
        </p:nvSpPr>
        <p:spPr>
          <a:xfrm>
            <a:off x="5094206" y="6264233"/>
            <a:ext cx="222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</a:rPr>
              <a:t>Accuracy: 71%</a:t>
            </a:r>
            <a:endParaRPr i="0" sz="19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gf41c1e7360_0_334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gf41c1e7360_0_389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342" name="Google Shape;342;gf41c1e7360_0_389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gf41c1e7360_0_389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gf41c1e7360_0_389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gf41c1e7360_0_389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gf41c1e7360_0_389"/>
          <p:cNvGrpSpPr/>
          <p:nvPr/>
        </p:nvGrpSpPr>
        <p:grpSpPr>
          <a:xfrm rot="10800000">
            <a:off x="9624642" y="6576598"/>
            <a:ext cx="2567357" cy="281446"/>
            <a:chOff x="0" y="-47"/>
            <a:chExt cx="2567358" cy="281446"/>
          </a:xfrm>
        </p:grpSpPr>
        <p:sp>
          <p:nvSpPr>
            <p:cNvPr id="347" name="Google Shape;347;gf41c1e7360_0_389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gf41c1e7360_0_389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f41c1e7360_0_389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f41c1e7360_0_389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gf41c1e7360_0_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233" y="1368450"/>
            <a:ext cx="9015533" cy="480503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f41c1e7360_0_389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Evolution of XGBoost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gf41c1e7360_0_348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358" name="Google Shape;358;gf41c1e7360_0_348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gf41c1e7360_0_348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gf41c1e7360_0_348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f41c1e7360_0_348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gf41c1e7360_0_348"/>
          <p:cNvGrpSpPr/>
          <p:nvPr/>
        </p:nvGrpSpPr>
        <p:grpSpPr>
          <a:xfrm rot="10800000">
            <a:off x="9624642" y="6576598"/>
            <a:ext cx="2567357" cy="281446"/>
            <a:chOff x="0" y="-47"/>
            <a:chExt cx="2567358" cy="281446"/>
          </a:xfrm>
        </p:grpSpPr>
        <p:sp>
          <p:nvSpPr>
            <p:cNvPr id="363" name="Google Shape;363;gf41c1e7360_0_348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f41c1e7360_0_348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gf41c1e7360_0_348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gf41c1e7360_0_348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gf41c1e7360_0_348"/>
          <p:cNvSpPr txBox="1"/>
          <p:nvPr>
            <p:ph idx="4294967295" type="body"/>
          </p:nvPr>
        </p:nvSpPr>
        <p:spPr>
          <a:xfrm>
            <a:off x="7155100" y="1375275"/>
            <a:ext cx="38451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44330"/>
              <a:buNone/>
            </a:pPr>
            <a:r>
              <a:rPr b="1" lang="en-US" sz="3527">
                <a:latin typeface="Arial"/>
                <a:ea typeface="Arial"/>
                <a:cs typeface="Arial"/>
                <a:sym typeface="Arial"/>
              </a:rPr>
              <a:t>Benefits</a:t>
            </a:r>
            <a:r>
              <a:rPr b="1" lang="en-US" sz="3163">
                <a:latin typeface="Arial"/>
                <a:ea typeface="Arial"/>
                <a:cs typeface="Arial"/>
                <a:sym typeface="Arial"/>
              </a:rPr>
              <a:t>:</a:t>
            </a:r>
            <a:endParaRPr b="1" sz="3163">
              <a:latin typeface="Arial"/>
              <a:ea typeface="Arial"/>
              <a:cs typeface="Arial"/>
              <a:sym typeface="Arial"/>
            </a:endParaRPr>
          </a:p>
          <a:p>
            <a:pPr indent="-428625" lvl="0" marL="609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Char char="●"/>
            </a:pPr>
            <a:r>
              <a:rPr lang="en-US" sz="3163">
                <a:latin typeface="Arial"/>
                <a:ea typeface="Arial"/>
                <a:cs typeface="Arial"/>
                <a:sym typeface="Arial"/>
              </a:rPr>
              <a:t>Highly Flexible</a:t>
            </a:r>
            <a:endParaRPr sz="3163">
              <a:latin typeface="Arial"/>
              <a:ea typeface="Arial"/>
              <a:cs typeface="Arial"/>
              <a:sym typeface="Arial"/>
            </a:endParaRPr>
          </a:p>
          <a:p>
            <a:pPr indent="-428625" lvl="0" marL="609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Char char="●"/>
            </a:pPr>
            <a:r>
              <a:rPr lang="en-US" sz="3163">
                <a:latin typeface="Arial"/>
                <a:ea typeface="Arial"/>
                <a:cs typeface="Arial"/>
                <a:sym typeface="Arial"/>
              </a:rPr>
              <a:t>Uses the power of parallel processing</a:t>
            </a:r>
            <a:endParaRPr sz="3163">
              <a:latin typeface="Arial"/>
              <a:ea typeface="Arial"/>
              <a:cs typeface="Arial"/>
              <a:sym typeface="Arial"/>
            </a:endParaRPr>
          </a:p>
          <a:p>
            <a:pPr indent="-428625" lvl="0" marL="609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Char char="●"/>
            </a:pPr>
            <a:r>
              <a:rPr lang="en-US" sz="3163">
                <a:latin typeface="Arial"/>
                <a:ea typeface="Arial"/>
                <a:cs typeface="Arial"/>
                <a:sym typeface="Arial"/>
              </a:rPr>
              <a:t>Faster than Gradient Boosting</a:t>
            </a:r>
            <a:endParaRPr sz="3163">
              <a:latin typeface="Arial"/>
              <a:ea typeface="Arial"/>
              <a:cs typeface="Arial"/>
              <a:sym typeface="Arial"/>
            </a:endParaRPr>
          </a:p>
          <a:p>
            <a:pPr indent="-428625" lvl="0" marL="609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Char char="●"/>
            </a:pPr>
            <a:r>
              <a:rPr lang="en-US" sz="3163">
                <a:latin typeface="Arial"/>
                <a:ea typeface="Arial"/>
                <a:cs typeface="Arial"/>
                <a:sym typeface="Arial"/>
              </a:rPr>
              <a:t>Supports regularization</a:t>
            </a:r>
            <a:endParaRPr sz="3163">
              <a:latin typeface="Arial"/>
              <a:ea typeface="Arial"/>
              <a:cs typeface="Arial"/>
              <a:sym typeface="Arial"/>
            </a:endParaRPr>
          </a:p>
          <a:p>
            <a:pPr indent="-428625" lvl="0" marL="609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Char char="●"/>
            </a:pPr>
            <a:r>
              <a:rPr lang="en-US" sz="3163">
                <a:latin typeface="Arial"/>
                <a:ea typeface="Arial"/>
                <a:cs typeface="Arial"/>
                <a:sym typeface="Arial"/>
              </a:rPr>
              <a:t>Designed to handle missing data with its in-build features.</a:t>
            </a:r>
            <a:endParaRPr sz="3163">
              <a:latin typeface="Arial"/>
              <a:ea typeface="Arial"/>
              <a:cs typeface="Arial"/>
              <a:sym typeface="Arial"/>
            </a:endParaRPr>
          </a:p>
          <a:p>
            <a:pPr indent="-428625" lvl="0" marL="609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Char char="●"/>
            </a:pPr>
            <a:r>
              <a:rPr lang="en-US" sz="3163">
                <a:latin typeface="Arial"/>
                <a:ea typeface="Arial"/>
                <a:cs typeface="Arial"/>
                <a:sym typeface="Arial"/>
              </a:rPr>
              <a:t>Works well in small to medium datasets</a:t>
            </a:r>
            <a:endParaRPr sz="316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f41c1e7360_0_348"/>
          <p:cNvSpPr txBox="1"/>
          <p:nvPr>
            <p:ph idx="4294967295" type="body"/>
          </p:nvPr>
        </p:nvSpPr>
        <p:spPr>
          <a:xfrm>
            <a:off x="7311200" y="4754125"/>
            <a:ext cx="34191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5091"/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Limitations</a:t>
            </a: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: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426085" lvl="0" marL="609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XGBoost does not perform quite well on sparse and unstructured data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426085" lvl="0" marL="609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Can be memory hungry and slow</a:t>
            </a:r>
            <a:endParaRPr sz="17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f41c1e7360_0_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00" y="1846300"/>
            <a:ext cx="5517434" cy="34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f41c1e7360_0_348"/>
          <p:cNvSpPr txBox="1"/>
          <p:nvPr/>
        </p:nvSpPr>
        <p:spPr>
          <a:xfrm>
            <a:off x="342300" y="5581533"/>
            <a:ext cx="57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</a:rPr>
              <a:t>Preliminary accuracy score on our dataset: </a:t>
            </a:r>
            <a:r>
              <a:rPr b="1" i="0" lang="en-US" sz="2400" u="none" cap="none" strike="noStrike">
                <a:solidFill>
                  <a:srgbClr val="000000"/>
                </a:solidFill>
              </a:rPr>
              <a:t>71%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371" name="Google Shape;371;gf41c1e7360_0_348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XGBoost Model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gf41c1e7360_0_426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377" name="Google Shape;377;gf41c1e7360_0_426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gf41c1e7360_0_426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gf41c1e7360_0_426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gf41c1e7360_0_426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gf41c1e7360_0_426"/>
          <p:cNvGrpSpPr/>
          <p:nvPr/>
        </p:nvGrpSpPr>
        <p:grpSpPr>
          <a:xfrm rot="10800000">
            <a:off x="9624642" y="6576598"/>
            <a:ext cx="2567357" cy="281446"/>
            <a:chOff x="0" y="-47"/>
            <a:chExt cx="2567358" cy="281446"/>
          </a:xfrm>
        </p:grpSpPr>
        <p:sp>
          <p:nvSpPr>
            <p:cNvPr id="382" name="Google Shape;382;gf41c1e7360_0_426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gf41c1e7360_0_426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gf41c1e7360_0_426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gf41c1e7360_0_426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6" name="Google Shape;386;gf41c1e7360_0_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375" y="1466930"/>
            <a:ext cx="8975075" cy="476185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f41c1e7360_0_426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gf41c1e7360_0_450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393" name="Google Shape;393;gf41c1e7360_0_450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gf41c1e7360_0_450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gf41c1e7360_0_450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gf41c1e7360_0_450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gf41c1e7360_0_450"/>
          <p:cNvGrpSpPr/>
          <p:nvPr/>
        </p:nvGrpSpPr>
        <p:grpSpPr>
          <a:xfrm rot="10800000">
            <a:off x="9624642" y="6576598"/>
            <a:ext cx="2567357" cy="281446"/>
            <a:chOff x="0" y="-47"/>
            <a:chExt cx="2567358" cy="281446"/>
          </a:xfrm>
        </p:grpSpPr>
        <p:sp>
          <p:nvSpPr>
            <p:cNvPr id="398" name="Google Shape;398;gf41c1e7360_0_450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gf41c1e7360_0_450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gf41c1e7360_0_450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gf41c1e7360_0_450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2" name="Google Shape;402;gf41c1e7360_0_450"/>
          <p:cNvPicPr preferRelativeResize="0"/>
          <p:nvPr/>
        </p:nvPicPr>
        <p:blipFill rotWithShape="1">
          <a:blip r:embed="rId3">
            <a:alphaModFix/>
          </a:blip>
          <a:srcRect b="0" l="4433" r="0" t="2695"/>
          <a:stretch/>
        </p:blipFill>
        <p:spPr>
          <a:xfrm>
            <a:off x="722550" y="3717625"/>
            <a:ext cx="5637254" cy="31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f41c1e7360_0_4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1200" y="1180638"/>
            <a:ext cx="9338314" cy="23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f41c1e7360_0_450"/>
          <p:cNvSpPr txBox="1"/>
          <p:nvPr>
            <p:ph idx="1" type="body"/>
          </p:nvPr>
        </p:nvSpPr>
        <p:spPr>
          <a:xfrm>
            <a:off x="6354522" y="4336778"/>
            <a:ext cx="5238600" cy="18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16932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r>
              <a:t/>
            </a:r>
            <a:endParaRPr sz="2000"/>
          </a:p>
          <a:p>
            <a:pPr indent="-432635" lvl="0" marL="60958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N_estimator tuning using GridSearchCV</a:t>
            </a:r>
            <a:endParaRPr sz="2000"/>
          </a:p>
          <a:p>
            <a:pPr indent="-432635" lvl="0" marL="60958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Hyperparameter tuning with Optuna (lambda, alpha, learning rate, subsampling etc.)</a:t>
            </a:r>
            <a:endParaRPr/>
          </a:p>
          <a:p>
            <a:pPr indent="-432635" lvl="0" marL="60958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Smaller testing sample to find best parameters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05" name="Google Shape;405;gf41c1e7360_0_450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gf41c1e7360_0_467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412" name="Google Shape;412;gf41c1e7360_0_467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gf41c1e7360_0_467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gf41c1e7360_0_467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gf41c1e7360_0_467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gf41c1e7360_0_467"/>
          <p:cNvGrpSpPr/>
          <p:nvPr/>
        </p:nvGrpSpPr>
        <p:grpSpPr>
          <a:xfrm rot="10800000">
            <a:off x="9624642" y="6576598"/>
            <a:ext cx="2567357" cy="281446"/>
            <a:chOff x="0" y="-47"/>
            <a:chExt cx="2567358" cy="281446"/>
          </a:xfrm>
        </p:grpSpPr>
        <p:sp>
          <p:nvSpPr>
            <p:cNvPr id="417" name="Google Shape;417;gf41c1e7360_0_467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gf41c1e7360_0_467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gf41c1e7360_0_467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gf41c1e7360_0_467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gf41c1e7360_0_467"/>
          <p:cNvGrpSpPr/>
          <p:nvPr/>
        </p:nvGrpSpPr>
        <p:grpSpPr>
          <a:xfrm>
            <a:off x="1056405" y="1410415"/>
            <a:ext cx="4442236" cy="5082459"/>
            <a:chOff x="346239" y="1181410"/>
            <a:chExt cx="4442236" cy="5535910"/>
          </a:xfrm>
        </p:grpSpPr>
        <p:pic>
          <p:nvPicPr>
            <p:cNvPr descr="Table&#10;&#10;Description automatically generated" id="422" name="Google Shape;422;gf41c1e7360_0_4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6239" y="1186589"/>
              <a:ext cx="4442236" cy="5530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gf41c1e7360_0_467"/>
            <p:cNvSpPr/>
            <p:nvPr/>
          </p:nvSpPr>
          <p:spPr>
            <a:xfrm>
              <a:off x="346239" y="2634916"/>
              <a:ext cx="652500" cy="2766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gf41c1e7360_0_467"/>
            <p:cNvSpPr/>
            <p:nvPr/>
          </p:nvSpPr>
          <p:spPr>
            <a:xfrm>
              <a:off x="501165" y="1181410"/>
              <a:ext cx="652500" cy="2766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25" name="Google Shape;425;gf41c1e7360_0_467"/>
          <p:cNvGraphicFramePr/>
          <p:nvPr/>
        </p:nvGraphicFramePr>
        <p:xfrm>
          <a:off x="6565245" y="48781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{EF8854B6-44BC-4791-9403-45223BA1F5D4}</a:tableStyleId>
              </a:tblPr>
              <a:tblGrid>
                <a:gridCol w="988850"/>
                <a:gridCol w="894050"/>
                <a:gridCol w="922600"/>
                <a:gridCol w="1018425"/>
                <a:gridCol w="9646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Accuracy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Precision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Recall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F1-Score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Testing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76%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76%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76%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75%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Training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80%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80%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80%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79%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Diagram&#10;&#10;Description automatically generated" id="426" name="Google Shape;426;gf41c1e7360_0_467"/>
          <p:cNvPicPr preferRelativeResize="0"/>
          <p:nvPr/>
        </p:nvPicPr>
        <p:blipFill rotWithShape="1">
          <a:blip r:embed="rId4">
            <a:alphaModFix/>
          </a:blip>
          <a:srcRect b="62095" l="1835" r="0" t="17928"/>
          <a:stretch/>
        </p:blipFill>
        <p:spPr>
          <a:xfrm flipH="1" rot="5400000">
            <a:off x="-1618162" y="3503217"/>
            <a:ext cx="4767369" cy="58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f41c1e7360_0_4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9499" y="1410414"/>
            <a:ext cx="3999134" cy="320829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f41c1e7360_0_467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gf41c1e7360_0_489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434" name="Google Shape;434;gf41c1e7360_0_489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gf41c1e7360_0_489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gf41c1e7360_0_489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gf41c1e7360_0_489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gf41c1e7360_0_489"/>
          <p:cNvGrpSpPr/>
          <p:nvPr/>
        </p:nvGrpSpPr>
        <p:grpSpPr>
          <a:xfrm rot="10800000">
            <a:off x="9624642" y="6576598"/>
            <a:ext cx="2567357" cy="281446"/>
            <a:chOff x="0" y="-47"/>
            <a:chExt cx="2567358" cy="281446"/>
          </a:xfrm>
        </p:grpSpPr>
        <p:sp>
          <p:nvSpPr>
            <p:cNvPr id="439" name="Google Shape;439;gf41c1e7360_0_489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gf41c1e7360_0_489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gf41c1e7360_0_489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gf41c1e7360_0_489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gf41c1e7360_0_489"/>
          <p:cNvGrpSpPr/>
          <p:nvPr/>
        </p:nvGrpSpPr>
        <p:grpSpPr>
          <a:xfrm>
            <a:off x="165434" y="1373997"/>
            <a:ext cx="7485796" cy="4575900"/>
            <a:chOff x="8468" y="0"/>
            <a:chExt cx="7485796" cy="4575900"/>
          </a:xfrm>
        </p:grpSpPr>
        <p:sp>
          <p:nvSpPr>
            <p:cNvPr id="444" name="Google Shape;444;gf41c1e7360_0_489"/>
            <p:cNvSpPr/>
            <p:nvPr/>
          </p:nvSpPr>
          <p:spPr>
            <a:xfrm>
              <a:off x="8468" y="0"/>
              <a:ext cx="7321500" cy="4575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FED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f41c1e7360_0_489"/>
            <p:cNvSpPr/>
            <p:nvPr/>
          </p:nvSpPr>
          <p:spPr>
            <a:xfrm>
              <a:off x="934134" y="3402698"/>
              <a:ext cx="168300" cy="168300"/>
            </a:xfrm>
            <a:prstGeom prst="ellipse">
              <a:avLst/>
            </a:prstGeom>
            <a:gradFill>
              <a:gsLst>
                <a:gs pos="0">
                  <a:srgbClr val="C49947"/>
                </a:gs>
                <a:gs pos="50000">
                  <a:srgbClr val="C39000"/>
                </a:gs>
                <a:gs pos="100000">
                  <a:srgbClr val="B483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f41c1e7360_0_489"/>
            <p:cNvSpPr/>
            <p:nvPr/>
          </p:nvSpPr>
          <p:spPr>
            <a:xfrm>
              <a:off x="791911" y="3400183"/>
              <a:ext cx="959100" cy="10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f41c1e7360_0_489"/>
            <p:cNvSpPr txBox="1"/>
            <p:nvPr/>
          </p:nvSpPr>
          <p:spPr>
            <a:xfrm>
              <a:off x="791909" y="3400178"/>
              <a:ext cx="1013400" cy="10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922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11% 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Logistic Regression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f41c1e7360_0_489"/>
            <p:cNvSpPr/>
            <p:nvPr/>
          </p:nvSpPr>
          <p:spPr>
            <a:xfrm>
              <a:off x="1845669" y="2526856"/>
              <a:ext cx="263700" cy="263700"/>
            </a:xfrm>
            <a:prstGeom prst="ellipse">
              <a:avLst/>
            </a:prstGeom>
            <a:gradFill>
              <a:gsLst>
                <a:gs pos="0">
                  <a:srgbClr val="FEBE4B"/>
                </a:gs>
                <a:gs pos="50000">
                  <a:srgbClr val="FEBB11"/>
                </a:gs>
                <a:gs pos="100000">
                  <a:srgbClr val="E3A90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f41c1e7360_0_489"/>
            <p:cNvSpPr/>
            <p:nvPr/>
          </p:nvSpPr>
          <p:spPr>
            <a:xfrm>
              <a:off x="1695684" y="2561051"/>
              <a:ext cx="1215300" cy="19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f41c1e7360_0_489"/>
            <p:cNvSpPr txBox="1"/>
            <p:nvPr/>
          </p:nvSpPr>
          <p:spPr>
            <a:xfrm>
              <a:off x="1695684" y="2561051"/>
              <a:ext cx="1215300" cy="19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396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60% 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f41c1e7360_0_489"/>
            <p:cNvSpPr/>
            <p:nvPr/>
          </p:nvSpPr>
          <p:spPr>
            <a:xfrm>
              <a:off x="3017120" y="1828561"/>
              <a:ext cx="351300" cy="351300"/>
            </a:xfrm>
            <a:prstGeom prst="ellipse">
              <a:avLst/>
            </a:prstGeom>
            <a:gradFill>
              <a:gsLst>
                <a:gs pos="0">
                  <a:srgbClr val="FFD390"/>
                </a:gs>
                <a:gs pos="50000">
                  <a:srgbClr val="FECF79"/>
                </a:gs>
                <a:gs pos="100000">
                  <a:srgbClr val="E3B86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f41c1e7360_0_489"/>
            <p:cNvSpPr/>
            <p:nvPr/>
          </p:nvSpPr>
          <p:spPr>
            <a:xfrm>
              <a:off x="2846030" y="1917535"/>
              <a:ext cx="1413000" cy="25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f41c1e7360_0_489"/>
            <p:cNvSpPr txBox="1"/>
            <p:nvPr/>
          </p:nvSpPr>
          <p:spPr>
            <a:xfrm>
              <a:off x="2846030" y="1917535"/>
              <a:ext cx="1413000" cy="25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62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64% 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t/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XGBoost</a:t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gf41c1e7360_0_489"/>
            <p:cNvSpPr/>
            <p:nvPr/>
          </p:nvSpPr>
          <p:spPr>
            <a:xfrm>
              <a:off x="4378932" y="1283104"/>
              <a:ext cx="453900" cy="453900"/>
            </a:xfrm>
            <a:prstGeom prst="ellipse">
              <a:avLst/>
            </a:prstGeom>
            <a:gradFill>
              <a:gsLst>
                <a:gs pos="0">
                  <a:srgbClr val="FFD390"/>
                </a:gs>
                <a:gs pos="50000">
                  <a:srgbClr val="FECF79"/>
                </a:gs>
                <a:gs pos="100000">
                  <a:srgbClr val="E3B86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f41c1e7360_0_489"/>
            <p:cNvSpPr/>
            <p:nvPr/>
          </p:nvSpPr>
          <p:spPr>
            <a:xfrm>
              <a:off x="4215734" y="1403287"/>
              <a:ext cx="1464300" cy="30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f41c1e7360_0_489"/>
            <p:cNvSpPr txBox="1"/>
            <p:nvPr/>
          </p:nvSpPr>
          <p:spPr>
            <a:xfrm>
              <a:off x="4215734" y="1403287"/>
              <a:ext cx="1464300" cy="30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4052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71% 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t/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Optimized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XGBoost</a:t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gf41c1e7360_0_489"/>
            <p:cNvSpPr/>
            <p:nvPr/>
          </p:nvSpPr>
          <p:spPr>
            <a:xfrm>
              <a:off x="5781012" y="918856"/>
              <a:ext cx="578400" cy="578400"/>
            </a:xfrm>
            <a:prstGeom prst="ellipse">
              <a:avLst/>
            </a:prstGeom>
            <a:gradFill>
              <a:gsLst>
                <a:gs pos="0">
                  <a:srgbClr val="FEBE4B"/>
                </a:gs>
                <a:gs pos="50000">
                  <a:srgbClr val="FEBB11"/>
                </a:gs>
                <a:gs pos="100000">
                  <a:srgbClr val="E3A90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f41c1e7360_0_489"/>
            <p:cNvSpPr/>
            <p:nvPr/>
          </p:nvSpPr>
          <p:spPr>
            <a:xfrm>
              <a:off x="5619264" y="1121402"/>
              <a:ext cx="1875000" cy="3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f41c1e7360_0_489"/>
            <p:cNvSpPr txBox="1"/>
            <p:nvPr/>
          </p:nvSpPr>
          <p:spPr>
            <a:xfrm>
              <a:off x="5619264" y="1121402"/>
              <a:ext cx="1875000" cy="3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064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76% 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t/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Hyperparameter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Tuning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XGBoost</a:t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gf41c1e7360_0_489"/>
          <p:cNvSpPr txBox="1"/>
          <p:nvPr>
            <p:ph idx="1" type="body"/>
          </p:nvPr>
        </p:nvSpPr>
        <p:spPr>
          <a:xfrm>
            <a:off x="838200" y="5949900"/>
            <a:ext cx="109746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1231"/>
              <a:buNone/>
            </a:pPr>
            <a:r>
              <a:rPr lang="en-US" sz="6230"/>
              <a:t>We can successfully predict the type of beer based on brewery, beer features and beer reviews (&gt;75%).</a:t>
            </a:r>
            <a:endParaRPr sz="6230"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picture containing text, appliance, kitchen appliance&#10;&#10;Description automatically generated" id="461" name="Google Shape;461;gf41c1e7360_0_489"/>
          <p:cNvPicPr preferRelativeResize="0"/>
          <p:nvPr/>
        </p:nvPicPr>
        <p:blipFill rotWithShape="1">
          <a:blip r:embed="rId3">
            <a:alphaModFix/>
          </a:blip>
          <a:srcRect b="0" l="0" r="9008" t="0"/>
          <a:stretch/>
        </p:blipFill>
        <p:spPr>
          <a:xfrm>
            <a:off x="7805720" y="1373995"/>
            <a:ext cx="4007124" cy="411025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f41c1e7360_0_489"/>
          <p:cNvSpPr txBox="1"/>
          <p:nvPr/>
        </p:nvSpPr>
        <p:spPr>
          <a:xfrm>
            <a:off x="536331" y="396025"/>
            <a:ext cx="7421666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of Beer Prediction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gf41c1e7360_0_522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468" name="Google Shape;468;gf41c1e7360_0_522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f41c1e7360_0_522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f41c1e7360_0_522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gf41c1e7360_0_522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" name="Google Shape;472;gf41c1e7360_0_522"/>
          <p:cNvGrpSpPr/>
          <p:nvPr/>
        </p:nvGrpSpPr>
        <p:grpSpPr>
          <a:xfrm rot="10800000">
            <a:off x="9624642" y="6576598"/>
            <a:ext cx="2567357" cy="281446"/>
            <a:chOff x="0" y="-47"/>
            <a:chExt cx="2567358" cy="281446"/>
          </a:xfrm>
        </p:grpSpPr>
        <p:sp>
          <p:nvSpPr>
            <p:cNvPr id="473" name="Google Shape;473;gf41c1e7360_0_522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f41c1e7360_0_522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f41c1e7360_0_522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gf41c1e7360_0_522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gf41c1e7360_0_522"/>
          <p:cNvSpPr txBox="1"/>
          <p:nvPr>
            <p:ph idx="1" type="body"/>
          </p:nvPr>
        </p:nvSpPr>
        <p:spPr>
          <a:xfrm>
            <a:off x="838200" y="1545300"/>
            <a:ext cx="6800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9306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Beer categories are not perfect</a:t>
            </a:r>
            <a:endParaRPr/>
          </a:p>
          <a:p>
            <a:pPr indent="-369569" lvl="1" marL="914400" rtl="0" algn="l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Should a dark pale ale be categorized as a dark ale or pale ale?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Not all beer types are predicted equally well </a:t>
            </a:r>
            <a:endParaRPr/>
          </a:p>
          <a:p>
            <a:pPr indent="-369569" lvl="1" marL="914400" rtl="0" algn="l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Oversampling/undersampling</a:t>
            </a:r>
            <a:endParaRPr/>
          </a:p>
          <a:p>
            <a:pPr indent="-369569" lvl="1" marL="914400" rtl="0" algn="l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Recommend trying different stratifying method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06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Limited computing power for optimization and model tuning</a:t>
            </a:r>
            <a:endParaRPr/>
          </a:p>
          <a:p>
            <a:pPr indent="-369569" lvl="1" marL="914400" rtl="0" algn="l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Recommend cloud platforms </a:t>
            </a:r>
            <a:endParaRPr/>
          </a:p>
          <a:p>
            <a:pPr indent="-369569" lvl="1" marL="914400" rtl="0" algn="l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Recommend knowledge distillation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78" name="Google Shape;478;gf41c1e7360_0_522"/>
          <p:cNvSpPr txBox="1"/>
          <p:nvPr/>
        </p:nvSpPr>
        <p:spPr>
          <a:xfrm>
            <a:off x="536330" y="396025"/>
            <a:ext cx="8435653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Limitations and Recommendations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er Flights are Tax Free for New Yorkers - Absolute Beer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536331" y="396024"/>
            <a:ext cx="59250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Question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457199" y="495300"/>
            <a:ext cx="111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it possible to successfully predict a beer’s category based 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25365" y="957005"/>
            <a:ext cx="120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287586" y="968388"/>
            <a:ext cx="1416141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4060548" y="955137"/>
            <a:ext cx="2577247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 of Brewery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6994616" y="950939"/>
            <a:ext cx="200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Availability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9360238" y="951386"/>
            <a:ext cx="242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Alcohol by Volume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Visualization | Microsoft Power BI" id="483" name="Google Shape;483;gf41c1e7743_3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80" y="2318191"/>
            <a:ext cx="4862804" cy="255297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f41c1e7743_3_1"/>
          <p:cNvSpPr txBox="1"/>
          <p:nvPr/>
        </p:nvSpPr>
        <p:spPr>
          <a:xfrm>
            <a:off x="536330" y="396025"/>
            <a:ext cx="8435653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Dashboard!!!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shboard icon Royalty Free Vector Image - VectorStock" id="485" name="Google Shape;485;gf41c1e7743_3_1"/>
          <p:cNvPicPr preferRelativeResize="0"/>
          <p:nvPr/>
        </p:nvPicPr>
        <p:blipFill rotWithShape="1">
          <a:blip r:embed="rId4">
            <a:alphaModFix/>
          </a:blip>
          <a:srcRect b="10170" l="0" r="0" t="-1"/>
          <a:stretch/>
        </p:blipFill>
        <p:spPr>
          <a:xfrm>
            <a:off x="6793204" y="1830126"/>
            <a:ext cx="3950662" cy="3529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gf41c1e7743_3_1"/>
          <p:cNvGrpSpPr/>
          <p:nvPr/>
        </p:nvGrpSpPr>
        <p:grpSpPr>
          <a:xfrm>
            <a:off x="0" y="-44"/>
            <a:ext cx="2567358" cy="281446"/>
            <a:chOff x="0" y="-47"/>
            <a:chExt cx="2567358" cy="281446"/>
          </a:xfrm>
        </p:grpSpPr>
        <p:sp>
          <p:nvSpPr>
            <p:cNvPr id="487" name="Google Shape;487;gf41c1e7743_3_1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f41c1e7743_3_1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f41c1e7743_3_1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f41c1e7743_3_1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" name="Google Shape;491;gf41c1e7743_3_1"/>
          <p:cNvGrpSpPr/>
          <p:nvPr/>
        </p:nvGrpSpPr>
        <p:grpSpPr>
          <a:xfrm rot="10800000">
            <a:off x="9624641" y="6576598"/>
            <a:ext cx="2567358" cy="281446"/>
            <a:chOff x="0" y="-47"/>
            <a:chExt cx="2567358" cy="281446"/>
          </a:xfrm>
        </p:grpSpPr>
        <p:sp>
          <p:nvSpPr>
            <p:cNvPr id="492" name="Google Shape;492;gf41c1e7743_3_1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gf41c1e7743_3_1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gf41c1e7743_3_1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gf41c1e7743_3_1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41c1e7360_0_628"/>
          <p:cNvSpPr txBox="1"/>
          <p:nvPr/>
        </p:nvSpPr>
        <p:spPr>
          <a:xfrm>
            <a:off x="536323" y="396025"/>
            <a:ext cx="83604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 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gf41c1e7360_0_628"/>
          <p:cNvGrpSpPr/>
          <p:nvPr/>
        </p:nvGrpSpPr>
        <p:grpSpPr>
          <a:xfrm>
            <a:off x="0" y="-44"/>
            <a:ext cx="3295203" cy="281446"/>
            <a:chOff x="0" y="-47"/>
            <a:chExt cx="2567358" cy="281446"/>
          </a:xfrm>
        </p:grpSpPr>
        <p:sp>
          <p:nvSpPr>
            <p:cNvPr id="124" name="Google Shape;124;gf41c1e7360_0_628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gf41c1e7360_0_628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gf41c1e7360_0_628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gf41c1e7360_0_628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gf41c1e7360_0_628"/>
          <p:cNvGrpSpPr/>
          <p:nvPr/>
        </p:nvGrpSpPr>
        <p:grpSpPr>
          <a:xfrm rot="10800000">
            <a:off x="8896797" y="6575806"/>
            <a:ext cx="3295203" cy="281446"/>
            <a:chOff x="0" y="-47"/>
            <a:chExt cx="2567358" cy="281446"/>
          </a:xfrm>
        </p:grpSpPr>
        <p:sp>
          <p:nvSpPr>
            <p:cNvPr id="129" name="Google Shape;129;gf41c1e7360_0_628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gf41c1e7360_0_628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gf41c1e7360_0_628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gf41c1e7360_0_628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3" name="Google Shape;133;gf41c1e7360_0_628"/>
          <p:cNvPicPr preferRelativeResize="0"/>
          <p:nvPr/>
        </p:nvPicPr>
        <p:blipFill rotWithShape="1">
          <a:blip r:embed="rId3">
            <a:alphaModFix/>
          </a:blip>
          <a:srcRect b="9782" l="-270" r="0" t="7243"/>
          <a:stretch/>
        </p:blipFill>
        <p:spPr>
          <a:xfrm>
            <a:off x="5876083" y="1890943"/>
            <a:ext cx="5924853" cy="4009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4" name="Google Shape;134;gf41c1e7360_0_628"/>
          <p:cNvGrpSpPr/>
          <p:nvPr/>
        </p:nvGrpSpPr>
        <p:grpSpPr>
          <a:xfrm>
            <a:off x="558229" y="1890978"/>
            <a:ext cx="5117948" cy="4009782"/>
            <a:chOff x="558228" y="1890944"/>
            <a:chExt cx="5706900" cy="1977600"/>
          </a:xfrm>
        </p:grpSpPr>
        <p:sp>
          <p:nvSpPr>
            <p:cNvPr id="135" name="Google Shape;135;gf41c1e7360_0_628"/>
            <p:cNvSpPr/>
            <p:nvPr/>
          </p:nvSpPr>
          <p:spPr>
            <a:xfrm rot="5400000">
              <a:off x="2422878" y="26294"/>
              <a:ext cx="1977600" cy="57069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Table with solid fill" id="136" name="Google Shape;136;gf41c1e7360_0_6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0202" y="239676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7" name="Google Shape;137;gf41c1e7360_0_628"/>
            <p:cNvCxnSpPr/>
            <p:nvPr/>
          </p:nvCxnSpPr>
          <p:spPr>
            <a:xfrm flipH="1" rot="10800000">
              <a:off x="1768988" y="2396768"/>
              <a:ext cx="1985700" cy="4572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38" name="Google Shape;138;gf41c1e7360_0_628"/>
            <p:cNvCxnSpPr/>
            <p:nvPr/>
          </p:nvCxnSpPr>
          <p:spPr>
            <a:xfrm>
              <a:off x="1837086" y="2853968"/>
              <a:ext cx="1965600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39" name="Google Shape;139;gf41c1e7360_0_628"/>
            <p:cNvCxnSpPr/>
            <p:nvPr/>
          </p:nvCxnSpPr>
          <p:spPr>
            <a:xfrm>
              <a:off x="1773425" y="2853968"/>
              <a:ext cx="1932900" cy="4572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140" name="Google Shape;140;gf41c1e7360_0_628"/>
          <p:cNvSpPr txBox="1"/>
          <p:nvPr/>
        </p:nvSpPr>
        <p:spPr>
          <a:xfrm>
            <a:off x="3467817" y="3666146"/>
            <a:ext cx="156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beers.csv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f41c1e7360_0_628"/>
          <p:cNvSpPr txBox="1"/>
          <p:nvPr/>
        </p:nvSpPr>
        <p:spPr>
          <a:xfrm>
            <a:off x="3464526" y="2733702"/>
            <a:ext cx="17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breweries.csv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f41c1e7360_0_628"/>
          <p:cNvSpPr txBox="1"/>
          <p:nvPr/>
        </p:nvSpPr>
        <p:spPr>
          <a:xfrm>
            <a:off x="3469105" y="4580990"/>
            <a:ext cx="17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reviews.csv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f41c1e7360_0_628"/>
          <p:cNvSpPr/>
          <p:nvPr/>
        </p:nvSpPr>
        <p:spPr>
          <a:xfrm>
            <a:off x="558245" y="1521612"/>
            <a:ext cx="5118000" cy="369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f41c1e7360_0_628"/>
          <p:cNvSpPr/>
          <p:nvPr/>
        </p:nvSpPr>
        <p:spPr>
          <a:xfrm>
            <a:off x="5876082" y="1519857"/>
            <a:ext cx="5925000" cy="369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Entity Relationship Diagram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/>
          <p:nvPr/>
        </p:nvSpPr>
        <p:spPr>
          <a:xfrm rot="5400000">
            <a:off x="-403679" y="2063706"/>
            <a:ext cx="4963500" cy="3278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Transformation and 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15"/>
          <p:cNvGrpSpPr/>
          <p:nvPr/>
        </p:nvGrpSpPr>
        <p:grpSpPr>
          <a:xfrm>
            <a:off x="0" y="-44"/>
            <a:ext cx="3295203" cy="281446"/>
            <a:chOff x="0" y="-47"/>
            <a:chExt cx="2567358" cy="281446"/>
          </a:xfrm>
        </p:grpSpPr>
        <p:sp>
          <p:nvSpPr>
            <p:cNvPr id="152" name="Google Shape;152;p15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5"/>
          <p:cNvGrpSpPr/>
          <p:nvPr/>
        </p:nvGrpSpPr>
        <p:grpSpPr>
          <a:xfrm rot="10800000">
            <a:off x="8896797" y="6584936"/>
            <a:ext cx="3295203" cy="281446"/>
            <a:chOff x="0" y="-47"/>
            <a:chExt cx="2567358" cy="281446"/>
          </a:xfrm>
        </p:grpSpPr>
        <p:sp>
          <p:nvSpPr>
            <p:cNvPr id="157" name="Google Shape;157;p15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5"/>
          <p:cNvSpPr/>
          <p:nvPr/>
        </p:nvSpPr>
        <p:spPr>
          <a:xfrm>
            <a:off x="1092277" y="203120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569075" y="2335036"/>
            <a:ext cx="315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was transformed by: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664460" y="2845351"/>
            <a:ext cx="3025800" cy="2909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Categorized similar beer styles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Grouped beers with less than 10,000 reviews into a other category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Dropped null values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Encoded features such as Beer Category, State, and Availability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 rotWithShape="1">
          <a:blip r:embed="rId3">
            <a:alphaModFix/>
          </a:blip>
          <a:srcRect b="0" l="47001" r="0" t="21281"/>
          <a:stretch/>
        </p:blipFill>
        <p:spPr>
          <a:xfrm>
            <a:off x="7492775" y="3232087"/>
            <a:ext cx="4260504" cy="288541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/>
          <p:nvPr/>
        </p:nvSpPr>
        <p:spPr>
          <a:xfrm rot="5400000">
            <a:off x="3123886" y="2063706"/>
            <a:ext cx="4963500" cy="3278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base with solid fill" id="166" name="Google Shape;1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8436" y="142063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tterfly with solid fill" id="167" name="Google Shape;1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0863" y="1388123"/>
            <a:ext cx="1000938" cy="9794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/>
          <p:nvPr/>
        </p:nvSpPr>
        <p:spPr>
          <a:xfrm>
            <a:off x="4095995" y="2466659"/>
            <a:ext cx="2935757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was uploaded to a PostgreSQL database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41c1e7360_0_654"/>
          <p:cNvSpPr/>
          <p:nvPr/>
        </p:nvSpPr>
        <p:spPr>
          <a:xfrm rot="5400000">
            <a:off x="-403679" y="2063706"/>
            <a:ext cx="4963500" cy="3278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f41c1e7360_0_654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gf41c1e7360_0_654"/>
          <p:cNvGrpSpPr/>
          <p:nvPr/>
        </p:nvGrpSpPr>
        <p:grpSpPr>
          <a:xfrm>
            <a:off x="0" y="-44"/>
            <a:ext cx="3295203" cy="281446"/>
            <a:chOff x="0" y="-47"/>
            <a:chExt cx="2567358" cy="281446"/>
          </a:xfrm>
        </p:grpSpPr>
        <p:sp>
          <p:nvSpPr>
            <p:cNvPr id="176" name="Google Shape;176;gf41c1e7360_0_654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gf41c1e7360_0_654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f41c1e7360_0_654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f41c1e7360_0_654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gf41c1e7360_0_654"/>
          <p:cNvGrpSpPr/>
          <p:nvPr/>
        </p:nvGrpSpPr>
        <p:grpSpPr>
          <a:xfrm rot="10800000">
            <a:off x="8896797" y="6584936"/>
            <a:ext cx="3295203" cy="281446"/>
            <a:chOff x="0" y="-47"/>
            <a:chExt cx="2567358" cy="281446"/>
          </a:xfrm>
        </p:grpSpPr>
        <p:sp>
          <p:nvSpPr>
            <p:cNvPr id="181" name="Google Shape;181;gf41c1e7360_0_654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gf41c1e7360_0_654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gf41c1e7360_0_654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f41c1e7360_0_654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gf41c1e7360_0_654"/>
          <p:cNvSpPr/>
          <p:nvPr/>
        </p:nvSpPr>
        <p:spPr>
          <a:xfrm>
            <a:off x="1092277" y="203120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f41c1e7360_0_654"/>
          <p:cNvSpPr/>
          <p:nvPr/>
        </p:nvSpPr>
        <p:spPr>
          <a:xfrm>
            <a:off x="536331" y="1221306"/>
            <a:ext cx="982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f41c1e7360_0_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225" y="1752025"/>
            <a:ext cx="7511749" cy="35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f41c1e7360_0_654"/>
          <p:cNvSpPr/>
          <p:nvPr/>
        </p:nvSpPr>
        <p:spPr>
          <a:xfrm>
            <a:off x="565132" y="2595408"/>
            <a:ext cx="315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variables are highly correlated to each other (</a:t>
            </a: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0.75%)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f41c1e7360_0_654"/>
          <p:cNvSpPr/>
          <p:nvPr/>
        </p:nvSpPr>
        <p:spPr>
          <a:xfrm>
            <a:off x="565132" y="3644620"/>
            <a:ext cx="30258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handle the highly correlated variables we: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Multiplied highly correlated variables together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Dropped one of the highly correlated variables from the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ug under magnifying glass with solid fill" id="190" name="Google Shape;190;gf41c1e7360_0_6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871" y="145491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41c1e7360_0_675"/>
          <p:cNvSpPr/>
          <p:nvPr/>
        </p:nvSpPr>
        <p:spPr>
          <a:xfrm rot="5400000">
            <a:off x="-403679" y="2063706"/>
            <a:ext cx="4963500" cy="3278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f41c1e7360_0_675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gf41c1e7360_0_675"/>
          <p:cNvGrpSpPr/>
          <p:nvPr/>
        </p:nvGrpSpPr>
        <p:grpSpPr>
          <a:xfrm>
            <a:off x="0" y="-44"/>
            <a:ext cx="3295203" cy="281446"/>
            <a:chOff x="0" y="-47"/>
            <a:chExt cx="2567358" cy="281446"/>
          </a:xfrm>
        </p:grpSpPr>
        <p:sp>
          <p:nvSpPr>
            <p:cNvPr id="198" name="Google Shape;198;gf41c1e7360_0_675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f41c1e7360_0_675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gf41c1e7360_0_675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gf41c1e7360_0_675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gf41c1e7360_0_675"/>
          <p:cNvGrpSpPr/>
          <p:nvPr/>
        </p:nvGrpSpPr>
        <p:grpSpPr>
          <a:xfrm rot="10800000">
            <a:off x="8896797" y="6584936"/>
            <a:ext cx="3295203" cy="281446"/>
            <a:chOff x="0" y="-47"/>
            <a:chExt cx="2567358" cy="281446"/>
          </a:xfrm>
        </p:grpSpPr>
        <p:sp>
          <p:nvSpPr>
            <p:cNvPr id="203" name="Google Shape;203;gf41c1e7360_0_675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f41c1e7360_0_675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f41c1e7360_0_675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gf41c1e7360_0_675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gf41c1e7360_0_675"/>
          <p:cNvSpPr/>
          <p:nvPr/>
        </p:nvSpPr>
        <p:spPr>
          <a:xfrm>
            <a:off x="565132" y="2568254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Pale Ales have significantly more reviews than other beer categories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f41c1e7360_0_675"/>
          <p:cNvSpPr/>
          <p:nvPr/>
        </p:nvSpPr>
        <p:spPr>
          <a:xfrm>
            <a:off x="536331" y="1221306"/>
            <a:ext cx="982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histogram&#10;&#10;Description automatically generated" id="209" name="Google Shape;209;gf41c1e7360_0_6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225" y="1221249"/>
            <a:ext cx="7532443" cy="49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f41c1e7360_0_675"/>
          <p:cNvSpPr/>
          <p:nvPr/>
        </p:nvSpPr>
        <p:spPr>
          <a:xfrm>
            <a:off x="565132" y="3927021"/>
            <a:ext cx="3025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Quads, winter warmers, Herb and Spice Beers, and Doppelbocks have the least amount of reviews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ug under magnifying glass with solid fill" id="211" name="Google Shape;211;gf41c1e7360_0_6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871" y="145491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41c1e7743_4_5"/>
          <p:cNvSpPr/>
          <p:nvPr/>
        </p:nvSpPr>
        <p:spPr>
          <a:xfrm rot="5400000">
            <a:off x="-403679" y="2063706"/>
            <a:ext cx="4963500" cy="3278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gf41c1e7743_4_5"/>
          <p:cNvGrpSpPr/>
          <p:nvPr/>
        </p:nvGrpSpPr>
        <p:grpSpPr>
          <a:xfrm>
            <a:off x="0" y="-44"/>
            <a:ext cx="3295203" cy="281446"/>
            <a:chOff x="0" y="-47"/>
            <a:chExt cx="2567358" cy="281446"/>
          </a:xfrm>
        </p:grpSpPr>
        <p:sp>
          <p:nvSpPr>
            <p:cNvPr id="218" name="Google Shape;218;gf41c1e7743_4_5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f41c1e7743_4_5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f41c1e7743_4_5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f41c1e7743_4_5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gf41c1e7743_4_5"/>
          <p:cNvGrpSpPr/>
          <p:nvPr/>
        </p:nvGrpSpPr>
        <p:grpSpPr>
          <a:xfrm rot="10800000">
            <a:off x="8896797" y="6584936"/>
            <a:ext cx="3295203" cy="281446"/>
            <a:chOff x="0" y="-47"/>
            <a:chExt cx="2567358" cy="281446"/>
          </a:xfrm>
        </p:grpSpPr>
        <p:sp>
          <p:nvSpPr>
            <p:cNvPr id="223" name="Google Shape;223;gf41c1e7743_4_5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f41c1e7743_4_5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f41c1e7743_4_5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f41c1e7743_4_5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gf41c1e7743_4_5"/>
          <p:cNvSpPr/>
          <p:nvPr/>
        </p:nvSpPr>
        <p:spPr>
          <a:xfrm>
            <a:off x="698160" y="2810105"/>
            <a:ext cx="3152239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review features are left skewed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ug under magnifying glass with solid fill" id="228" name="Google Shape;228;gf41c1e7743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871" y="145491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29" name="Google Shape;229;gf41c1e7743_4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0130" y="1221304"/>
            <a:ext cx="3352653" cy="2104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30" name="Google Shape;230;gf41c1e7743_4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7992" y="1221257"/>
            <a:ext cx="3355848" cy="2031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31" name="Google Shape;231;gf41c1e7743_4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3104" y="4052946"/>
            <a:ext cx="3346704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232" name="Google Shape;232;gf41c1e7743_4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7992" y="4052946"/>
            <a:ext cx="3355848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f41c1e7743_4_5"/>
          <p:cNvSpPr/>
          <p:nvPr/>
        </p:nvSpPr>
        <p:spPr>
          <a:xfrm>
            <a:off x="698160" y="3987024"/>
            <a:ext cx="302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all review columns, most reviews received 3 or more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f41c1e7743_4_5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41c1e7743_6_2"/>
          <p:cNvSpPr/>
          <p:nvPr/>
        </p:nvSpPr>
        <p:spPr>
          <a:xfrm rot="5400000">
            <a:off x="-403679" y="2063706"/>
            <a:ext cx="4963500" cy="3278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gf41c1e7743_6_2"/>
          <p:cNvGrpSpPr/>
          <p:nvPr/>
        </p:nvGrpSpPr>
        <p:grpSpPr>
          <a:xfrm>
            <a:off x="0" y="-44"/>
            <a:ext cx="3295203" cy="281446"/>
            <a:chOff x="0" y="-47"/>
            <a:chExt cx="2567358" cy="281446"/>
          </a:xfrm>
        </p:grpSpPr>
        <p:sp>
          <p:nvSpPr>
            <p:cNvPr id="241" name="Google Shape;241;gf41c1e7743_6_2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f41c1e7743_6_2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f41c1e7743_6_2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f41c1e7743_6_2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gf41c1e7743_6_2"/>
          <p:cNvGrpSpPr/>
          <p:nvPr/>
        </p:nvGrpSpPr>
        <p:grpSpPr>
          <a:xfrm rot="10800000">
            <a:off x="8896797" y="6584936"/>
            <a:ext cx="3295203" cy="281446"/>
            <a:chOff x="0" y="-47"/>
            <a:chExt cx="2567358" cy="281446"/>
          </a:xfrm>
        </p:grpSpPr>
        <p:sp>
          <p:nvSpPr>
            <p:cNvPr id="246" name="Google Shape;246;gf41c1e7743_6_2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gf41c1e7743_6_2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gf41c1e7743_6_2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f41c1e7743_6_2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gf41c1e7743_6_2"/>
          <p:cNvSpPr/>
          <p:nvPr/>
        </p:nvSpPr>
        <p:spPr>
          <a:xfrm>
            <a:off x="731521" y="2825526"/>
            <a:ext cx="2880394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review features are left skewed, except ABV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f41c1e7743_6_2"/>
          <p:cNvSpPr/>
          <p:nvPr/>
        </p:nvSpPr>
        <p:spPr>
          <a:xfrm>
            <a:off x="731520" y="3838016"/>
            <a:ext cx="2717849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ABV exhibiting more symmetry compare to other features</a:t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f41c1e7743_6_2"/>
          <p:cNvPicPr preferRelativeResize="0"/>
          <p:nvPr/>
        </p:nvPicPr>
        <p:blipFill rotWithShape="1">
          <a:blip r:embed="rId3">
            <a:alphaModFix/>
          </a:blip>
          <a:srcRect b="0" l="0" r="0" t="3484"/>
          <a:stretch/>
        </p:blipFill>
        <p:spPr>
          <a:xfrm>
            <a:off x="4241854" y="1221305"/>
            <a:ext cx="7511425" cy="496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g under magnifying glass with solid fill" id="253" name="Google Shape;253;gf41c1e7743_6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871" y="145491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f41c1e7743_6_2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41c1e7743_5_0"/>
          <p:cNvSpPr/>
          <p:nvPr/>
        </p:nvSpPr>
        <p:spPr>
          <a:xfrm rot="5400000">
            <a:off x="-403679" y="2063706"/>
            <a:ext cx="4963500" cy="3278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gf41c1e7743_5_0"/>
          <p:cNvGrpSpPr/>
          <p:nvPr/>
        </p:nvGrpSpPr>
        <p:grpSpPr>
          <a:xfrm>
            <a:off x="0" y="-44"/>
            <a:ext cx="3295203" cy="281446"/>
            <a:chOff x="0" y="-47"/>
            <a:chExt cx="2567358" cy="281446"/>
          </a:xfrm>
        </p:grpSpPr>
        <p:sp>
          <p:nvSpPr>
            <p:cNvPr id="261" name="Google Shape;261;gf41c1e7743_5_0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f41c1e7743_5_0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f41c1e7743_5_0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gf41c1e7743_5_0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gf41c1e7743_5_0"/>
          <p:cNvGrpSpPr/>
          <p:nvPr/>
        </p:nvGrpSpPr>
        <p:grpSpPr>
          <a:xfrm rot="10800000">
            <a:off x="8896797" y="6584936"/>
            <a:ext cx="3295203" cy="281446"/>
            <a:chOff x="0" y="-47"/>
            <a:chExt cx="2567358" cy="281446"/>
          </a:xfrm>
        </p:grpSpPr>
        <p:sp>
          <p:nvSpPr>
            <p:cNvPr id="266" name="Google Shape;266;gf41c1e7743_5_0"/>
            <p:cNvSpPr/>
            <p:nvPr/>
          </p:nvSpPr>
          <p:spPr>
            <a:xfrm rot="-5400000">
              <a:off x="1787206" y="-129497"/>
              <a:ext cx="281400" cy="540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gf41c1e7743_5_0"/>
            <p:cNvSpPr/>
            <p:nvPr/>
          </p:nvSpPr>
          <p:spPr>
            <a:xfrm>
              <a:off x="0" y="-1"/>
              <a:ext cx="1828800" cy="2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gf41c1e7743_5_0"/>
            <p:cNvSpPr/>
            <p:nvPr/>
          </p:nvSpPr>
          <p:spPr>
            <a:xfrm rot="5400000">
              <a:off x="1872728" y="-43951"/>
              <a:ext cx="281400" cy="3693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gf41c1e7743_5_0"/>
            <p:cNvSpPr/>
            <p:nvPr/>
          </p:nvSpPr>
          <p:spPr>
            <a:xfrm rot="5400000">
              <a:off x="2242008" y="-43951"/>
              <a:ext cx="281400" cy="369300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E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gf41c1e7743_5_0"/>
          <p:cNvSpPr/>
          <p:nvPr/>
        </p:nvSpPr>
        <p:spPr>
          <a:xfrm>
            <a:off x="565171" y="2729020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~5% of the outliers of all features, insignificant for ML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f41c1e7743_5_0"/>
          <p:cNvSpPr/>
          <p:nvPr/>
        </p:nvSpPr>
        <p:spPr>
          <a:xfrm>
            <a:off x="565171" y="4130624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 was performed to ensure accuracy in XGBoost &amp; Random Forest</a:t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f41c1e7743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4384" y="1221306"/>
            <a:ext cx="5718666" cy="230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f41c1e7743_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4384" y="3813375"/>
            <a:ext cx="5755390" cy="228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g under magnifying glass with solid fill" id="274" name="Google Shape;274;gf41c1e7743_5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0871" y="145491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f41c1e7743_5_0"/>
          <p:cNvSpPr txBox="1"/>
          <p:nvPr/>
        </p:nvSpPr>
        <p:spPr>
          <a:xfrm>
            <a:off x="536331" y="396025"/>
            <a:ext cx="5925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2022-06-05T21:06:53Z</dcterms:created>
  <dc:creator>Mugunthan Rengarajah</dc:creator>
</cp:coreProperties>
</file>